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5A5F"/>
    <a:srgbClr val="1A318E"/>
    <a:srgbClr val="019FC5"/>
    <a:srgbClr val="FFFF01"/>
    <a:srgbClr val="F3026D"/>
    <a:srgbClr val="FEE7E7"/>
    <a:srgbClr val="5AC1DB"/>
    <a:srgbClr val="FEE9EB"/>
    <a:srgbClr val="FE9A79"/>
    <a:srgbClr val="2F1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0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41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33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1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43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31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39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0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08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0675-1577-472C-AFF3-E999D1DE313B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BED-9E53-4207-A8A0-A4D28880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9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Vert">
          <a:fgClr>
            <a:srgbClr val="2F1961"/>
          </a:fgClr>
          <a:bgClr>
            <a:srgbClr val="1A318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楕円 11"/>
          <p:cNvSpPr/>
          <p:nvPr/>
        </p:nvSpPr>
        <p:spPr>
          <a:xfrm>
            <a:off x="-1041560" y="-2667170"/>
            <a:ext cx="7192977" cy="631855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-150125" y="4029882"/>
            <a:ext cx="7767463" cy="2472326"/>
          </a:xfrm>
          <a:prstGeom prst="rect">
            <a:avLst/>
          </a:prstGeom>
          <a:solidFill>
            <a:srgbClr val="5AC1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098938" y="9055660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講師：澤田弘子</a:t>
            </a:r>
            <a:endParaRPr lang="ja-JP" altLang="en-US" sz="14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098938" y="9394515"/>
            <a:ext cx="27629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健康運動</a:t>
            </a:r>
            <a:r>
              <a:rPr lang="ja-JP" altLang="en-US" sz="105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指導士</a:t>
            </a:r>
            <a:endParaRPr lang="en-US" altLang="ja-JP" sz="105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05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産業カウンセラー </a:t>
            </a:r>
            <a:endParaRPr lang="ja-JP" altLang="en-US" sz="105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0" y="9931749"/>
            <a:ext cx="7559675" cy="760064"/>
          </a:xfrm>
          <a:prstGeom prst="rect">
            <a:avLst/>
          </a:prstGeom>
          <a:solidFill>
            <a:srgbClr val="019FC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983579" y="9980877"/>
            <a:ext cx="5756657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中央区立日本橋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社会教育会館 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中央区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日本橋人形町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1-1-17</a:t>
            </a:r>
          </a:p>
          <a:p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03-3669-2102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03-3669-2720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https://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chuo-shakyo.shopro.co.jp</a:t>
            </a:r>
          </a:p>
        </p:txBody>
      </p:sp>
      <p:sp>
        <p:nvSpPr>
          <p:cNvPr id="43" name="角丸四角形 42"/>
          <p:cNvSpPr/>
          <p:nvPr/>
        </p:nvSpPr>
        <p:spPr>
          <a:xfrm>
            <a:off x="463737" y="10100523"/>
            <a:ext cx="315767" cy="31576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ja-JP" kern="100" dirty="0">
                <a:ln w="9525" cap="rnd" cmpd="sng" algn="ctr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問</a:t>
            </a:r>
            <a:endParaRPr lang="ja-JP" sz="1200" kern="100" dirty="0">
              <a:ln w="9525" cap="rnd" cmpd="sng" algn="ctr">
                <a:noFill/>
                <a:prstDash val="solid"/>
                <a:beve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543061" y="4024284"/>
            <a:ext cx="4989277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dist"/>
            <a:r>
              <a:rPr lang="ja-JP" altLang="en-US" sz="12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●各回</a:t>
            </a:r>
            <a:r>
              <a:rPr lang="ja-JP" altLang="en-US" sz="12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ごとの</a:t>
            </a:r>
            <a:r>
              <a:rPr lang="ja-JP" altLang="en-US" sz="12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お申し込み</a:t>
            </a:r>
            <a:r>
              <a:rPr lang="ja-JP" altLang="en-US" sz="12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も可能です</a:t>
            </a:r>
            <a:r>
              <a:rPr lang="ja-JP" altLang="en-US" sz="12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。ご都合</a:t>
            </a:r>
            <a:r>
              <a:rPr lang="ja-JP" altLang="en-US" sz="12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に合わせてご参加ください。</a:t>
            </a:r>
            <a:endParaRPr lang="en-US" altLang="ja-JP" sz="12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11219" y="385105"/>
            <a:ext cx="5326838" cy="2462213"/>
          </a:xfrm>
          <a:prstGeom prst="rect">
            <a:avLst/>
          </a:prstGeom>
          <a:ln>
            <a:noFill/>
          </a:ln>
        </p:spPr>
        <p:txBody>
          <a:bodyPr wrap="square" tIns="0" bIns="0">
            <a:spAutoFit/>
          </a:bodyPr>
          <a:lstStyle/>
          <a:p>
            <a:pPr algn="dist">
              <a:lnSpc>
                <a:spcPts val="9600"/>
              </a:lnSpc>
            </a:pPr>
            <a:r>
              <a:rPr lang="ja-JP" altLang="en-US" sz="8000" dirty="0" smtClean="0">
                <a:solidFill>
                  <a:srgbClr val="FB5A5F"/>
                </a:solidFill>
                <a:latin typeface="ＤＦＰ極太丸ゴシック体" panose="020F0A00010101010101" pitchFamily="50" charset="-128"/>
                <a:ea typeface="ＤＦＰ極太丸ゴシック体" panose="020F0A00010101010101" pitchFamily="50" charset="-128"/>
              </a:rPr>
              <a:t>ストレッチ</a:t>
            </a:r>
            <a:endParaRPr lang="en-US" altLang="ja-JP" sz="8800" dirty="0" smtClean="0">
              <a:solidFill>
                <a:srgbClr val="FB5A5F"/>
              </a:solidFill>
              <a:latin typeface="ＤＦＰ極太丸ゴシック体" panose="020F0A00010101010101" pitchFamily="50" charset="-128"/>
              <a:ea typeface="ＤＦＰ極太丸ゴシック体" panose="020F0A00010101010101" pitchFamily="50" charset="-128"/>
            </a:endParaRPr>
          </a:p>
          <a:p>
            <a:pPr>
              <a:lnSpc>
                <a:spcPts val="9600"/>
              </a:lnSpc>
            </a:pPr>
            <a:r>
              <a:rPr lang="ja-JP" altLang="en-US" sz="8800" dirty="0" smtClean="0">
                <a:solidFill>
                  <a:srgbClr val="FB5A5F"/>
                </a:solidFill>
                <a:latin typeface="ＤＦＰ極太丸ゴシック体" panose="020F0A00010101010101" pitchFamily="50" charset="-128"/>
                <a:ea typeface="ＤＦＰ極太丸ゴシック体" panose="020F0A00010101010101" pitchFamily="50" charset="-128"/>
              </a:rPr>
              <a:t>体 操</a:t>
            </a:r>
            <a:endParaRPr lang="ja-JP" altLang="en-US" sz="8800" dirty="0">
              <a:solidFill>
                <a:srgbClr val="FB5A5F"/>
              </a:solidFill>
              <a:latin typeface="ＤＦＰ極太丸ゴシック体" panose="020F0A00010101010101" pitchFamily="50" charset="-128"/>
              <a:ea typeface="ＤＦＰ極太丸ゴシック体" panose="020F0A00010101010101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 rot="20653332" flipH="1">
            <a:off x="224743" y="3898775"/>
            <a:ext cx="1202172" cy="261610"/>
          </a:xfrm>
          <a:prstGeom prst="rect">
            <a:avLst/>
          </a:prstGeom>
          <a:solidFill>
            <a:srgbClr val="DA006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1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スケジュール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057" y="5158468"/>
            <a:ext cx="1637502" cy="1228127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191" y="2537153"/>
            <a:ext cx="1627439" cy="1220579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sp>
        <p:nvSpPr>
          <p:cNvPr id="30" name="正方形/長方形 29"/>
          <p:cNvSpPr/>
          <p:nvPr/>
        </p:nvSpPr>
        <p:spPr>
          <a:xfrm>
            <a:off x="532062" y="4313428"/>
            <a:ext cx="6208174" cy="181588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ja-JP" altLang="en-US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令和元年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 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10/28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r>
              <a:rPr lang="ja-JP" altLang="en-US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・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11/11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r>
              <a:rPr lang="ja-JP" altLang="en-US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・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11/25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</a:p>
          <a:p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                   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12/5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木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r>
              <a:rPr lang="ja-JP" altLang="en-US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・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12/23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</a:p>
          <a:p>
            <a:r>
              <a:rPr lang="ja-JP" altLang="en-US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令和２年   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1/6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r>
              <a:rPr lang="ja-JP" altLang="en-US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・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1/20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endParaRPr lang="en-US" altLang="ja-JP" sz="2800" dirty="0">
              <a:solidFill>
                <a:srgbClr val="1A318E"/>
              </a:solidFill>
              <a:ea typeface="HGｺﾞｼｯｸE" panose="020B0909000000000000" pitchFamily="49" charset="-128"/>
            </a:endParaRPr>
          </a:p>
          <a:p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               2/3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r>
              <a:rPr lang="ja-JP" altLang="en-US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・</a:t>
            </a:r>
            <a:r>
              <a:rPr lang="en-US" altLang="ja-JP" sz="2800" b="1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2/24</a:t>
            </a:r>
            <a:r>
              <a:rPr lang="en-US" altLang="ja-JP" sz="28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 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(</a:t>
            </a:r>
            <a:r>
              <a:rPr lang="ja-JP" altLang="en-US" sz="2000" dirty="0">
                <a:solidFill>
                  <a:srgbClr val="1A318E"/>
                </a:solidFill>
                <a:ea typeface="HGｺﾞｼｯｸE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1A318E"/>
                </a:solidFill>
                <a:ea typeface="HGｺﾞｼｯｸE" panose="020B0909000000000000" pitchFamily="49" charset="-128"/>
              </a:rPr>
              <a:t>)</a:t>
            </a:r>
            <a:endParaRPr lang="en-US" altLang="ja-JP" sz="2000" dirty="0">
              <a:solidFill>
                <a:srgbClr val="1A318E"/>
              </a:solidFill>
              <a:ea typeface="HGｺﾞｼｯｸE" panose="020B0909000000000000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467588" y="2462171"/>
            <a:ext cx="3615941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身体</a:t>
            </a:r>
            <a:r>
              <a:rPr lang="ja-JP" altLang="ja-JP" sz="1600" kern="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のすみずみ</a:t>
            </a:r>
            <a:r>
              <a:rPr lang="ja-JP" altLang="ja-JP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まで</a:t>
            </a:r>
            <a:endParaRPr lang="en-US" altLang="ja-JP" sz="1600" kern="1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ゆっくりと</a:t>
            </a:r>
            <a:r>
              <a:rPr lang="ja-JP" altLang="ja-JP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伸ば</a:t>
            </a:r>
            <a:r>
              <a:rPr lang="ja-JP" altLang="en-US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します</a:t>
            </a:r>
            <a:endParaRPr lang="en-US" altLang="ja-JP" sz="1600" kern="1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コアトレーニングで</a:t>
            </a:r>
            <a:endParaRPr lang="en-US" altLang="ja-JP" sz="1600" kern="1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体幹強化・正しい</a:t>
            </a:r>
            <a:endParaRPr lang="en-US" altLang="ja-JP" sz="1600" kern="1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姿勢を取り戻します</a:t>
            </a:r>
            <a:endParaRPr lang="en-US" altLang="ja-JP" sz="1600" kern="1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350061" y="6820641"/>
            <a:ext cx="3101777" cy="31572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ja-JP" altLang="en-US" sz="1400" u="sng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◆会 場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 日本橋社会教育会館</a:t>
            </a:r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u="sng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◆定 員</a:t>
            </a:r>
            <a:r>
              <a:rPr lang="ja-JP" altLang="en-US" sz="1400" b="1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 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各回３０名（先着順）</a:t>
            </a:r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</a:t>
            </a:r>
            <a:r>
              <a:rPr lang="en-US" altLang="ja-JP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※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対象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１８歳以上</a:t>
            </a:r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u="sng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◆</a:t>
            </a:r>
            <a:r>
              <a:rPr lang="ja-JP" altLang="en-US" sz="1400" u="sng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受講料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各回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１，０００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円</a:t>
            </a:r>
            <a:endParaRPr lang="en-US" altLang="ja-JP" sz="14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（保険料４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０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円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含む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lang="en-US" altLang="ja-JP" sz="14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1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</a:t>
            </a:r>
            <a:r>
              <a:rPr lang="en-US" altLang="ja-JP" sz="9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※</a:t>
            </a:r>
            <a:r>
              <a:rPr lang="ja-JP" altLang="en-US" sz="9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当日会場</a:t>
            </a:r>
            <a:r>
              <a:rPr lang="ja-JP" altLang="en-US" sz="9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にてお支払いください</a:t>
            </a:r>
            <a:endParaRPr lang="en-US" altLang="ja-JP" sz="9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lang="ja-JP" altLang="en-US" sz="14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u="sng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◆</a:t>
            </a:r>
            <a:r>
              <a:rPr lang="ja-JP" altLang="en-US" sz="1400" u="sng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お申込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先着順</a:t>
            </a:r>
            <a:endParaRPr lang="en-US" altLang="ja-JP" sz="14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１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０</a:t>
            </a:r>
            <a:r>
              <a:rPr lang="en-US" altLang="ja-JP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/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１３（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日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）より</a:t>
            </a:r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受付</a:t>
            </a:r>
            <a:r>
              <a:rPr lang="ja-JP" altLang="en-US" sz="1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開始</a:t>
            </a:r>
            <a:r>
              <a:rPr lang="ja-JP" altLang="en-US" sz="1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！</a:t>
            </a:r>
            <a:endParaRPr lang="en-US" altLang="ja-JP" sz="1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lang="en-US" altLang="ja-JP" sz="6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just"/>
            <a:r>
              <a:rPr lang="en-US" altLang="ja-JP" sz="9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※</a:t>
            </a:r>
            <a:r>
              <a:rPr lang="ja-JP" altLang="en-US" sz="9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お申し込み</a:t>
            </a:r>
            <a:r>
              <a:rPr lang="ja-JP" altLang="en-US" sz="9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方法はチラシ裏面をご参照</a:t>
            </a:r>
            <a:r>
              <a:rPr lang="ja-JP" altLang="en-US" sz="9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ください</a:t>
            </a:r>
            <a:r>
              <a:rPr lang="ja-JP" altLang="en-US" sz="9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</a:t>
            </a:r>
            <a:endParaRPr lang="en-US" altLang="ja-JP" sz="9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just"/>
            <a:r>
              <a:rPr lang="en-US" altLang="ja-JP" sz="9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※</a:t>
            </a:r>
            <a:r>
              <a:rPr lang="ja-JP" altLang="en-US" sz="9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定員に満たない場合は当日受付も可能です。</a:t>
            </a:r>
            <a:endParaRPr lang="en-US" altLang="ja-JP" sz="9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16996" y="6781766"/>
            <a:ext cx="2939920" cy="2051945"/>
          </a:xfrm>
          <a:prstGeom prst="rect">
            <a:avLst/>
          </a:prstGeom>
          <a:solidFill>
            <a:srgbClr val="FEE7E7">
              <a:alpha val="17000"/>
            </a:srgbClr>
          </a:solidFill>
        </p:spPr>
        <p:txBody>
          <a:bodyPr wrap="square" lIns="108000" tIns="108000" rIns="108000" bIns="108000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ja-JP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【</a:t>
            </a: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主な講座内容</a:t>
            </a:r>
            <a:r>
              <a:rPr lang="en-US" altLang="ja-JP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■本日の姿勢チェック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身体の不調な箇所はないか、体調はどうか</a:t>
            </a: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■全身</a:t>
            </a:r>
            <a:r>
              <a:rPr lang="ja-JP" altLang="en-US" sz="1000" dirty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</a:t>
            </a: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ストレッチ・コアトレーニング　など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【</a:t>
            </a: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こんな人におすすめ</a:t>
            </a:r>
            <a:r>
              <a:rPr lang="en-US" altLang="ja-JP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・正しい姿勢を身につけたい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・運動不足を解消したい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・体を柔らかくしたい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・体のバランスを整えたい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 smtClean="0">
                <a:solidFill>
                  <a:srgbClr val="FFFF0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・体幹を鍛えたい　など・・・</a:t>
            </a:r>
            <a:endParaRPr lang="en-US" altLang="ja-JP" sz="1000" dirty="0" smtClean="0">
              <a:solidFill>
                <a:srgbClr val="FFFF0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42" t="29575" r="26470" b="21365"/>
          <a:stretch/>
        </p:blipFill>
        <p:spPr>
          <a:xfrm>
            <a:off x="2503788" y="8779283"/>
            <a:ext cx="1129641" cy="1097173"/>
          </a:xfrm>
          <a:prstGeom prst="ellipse">
            <a:avLst/>
          </a:prstGeom>
          <a:ln w="635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正方形/長方形 8"/>
          <p:cNvSpPr/>
          <p:nvPr/>
        </p:nvSpPr>
        <p:spPr>
          <a:xfrm>
            <a:off x="1054948" y="6035602"/>
            <a:ext cx="4576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solidFill>
                  <a:srgbClr val="FFFF01"/>
                </a:solidFill>
                <a:ea typeface="HGｺﾞｼｯｸE" panose="020B0909000000000000" pitchFamily="49" charset="-128"/>
              </a:rPr>
              <a:t>各回すべて午前</a:t>
            </a:r>
            <a:r>
              <a:rPr lang="en-US" altLang="ja-JP" sz="2000" b="1" dirty="0">
                <a:solidFill>
                  <a:srgbClr val="FFFF01"/>
                </a:solidFill>
                <a:ea typeface="HGｺﾞｼｯｸE" panose="020B0909000000000000" pitchFamily="49" charset="-128"/>
              </a:rPr>
              <a:t>10</a:t>
            </a:r>
            <a:r>
              <a:rPr lang="ja-JP" altLang="en-US" sz="2000" b="1" dirty="0" smtClean="0">
                <a:solidFill>
                  <a:srgbClr val="FFFF01"/>
                </a:solidFill>
                <a:ea typeface="HGｺﾞｼｯｸE" panose="020B0909000000000000" pitchFamily="49" charset="-128"/>
              </a:rPr>
              <a:t>時～</a:t>
            </a:r>
            <a:r>
              <a:rPr lang="en-US" altLang="ja-JP" sz="2000" b="1" dirty="0" smtClean="0">
                <a:solidFill>
                  <a:srgbClr val="FFFF01"/>
                </a:solidFill>
                <a:ea typeface="HGｺﾞｼｯｸE" panose="020B0909000000000000" pitchFamily="49" charset="-128"/>
              </a:rPr>
              <a:t>11</a:t>
            </a:r>
            <a:r>
              <a:rPr lang="ja-JP" altLang="en-US" sz="2000" b="1" dirty="0" smtClean="0">
                <a:solidFill>
                  <a:srgbClr val="FFFF01"/>
                </a:solidFill>
                <a:ea typeface="HGｺﾞｼｯｸE" panose="020B0909000000000000" pitchFamily="49" charset="-128"/>
              </a:rPr>
              <a:t>時</a:t>
            </a:r>
            <a:r>
              <a:rPr lang="en-US" altLang="ja-JP" sz="2000" b="1" dirty="0" smtClean="0">
                <a:solidFill>
                  <a:srgbClr val="FFFF01"/>
                </a:solidFill>
                <a:ea typeface="HGｺﾞｼｯｸE" panose="020B0909000000000000" pitchFamily="49" charset="-128"/>
              </a:rPr>
              <a:t>30</a:t>
            </a:r>
            <a:r>
              <a:rPr lang="ja-JP" altLang="en-US" sz="2000" b="1" dirty="0" smtClean="0">
                <a:solidFill>
                  <a:srgbClr val="FFFF01"/>
                </a:solidFill>
                <a:ea typeface="HGｺﾞｼｯｸE" panose="020B0909000000000000" pitchFamily="49" charset="-128"/>
              </a:rPr>
              <a:t>分まで　</a:t>
            </a:r>
            <a:endParaRPr lang="en-US" altLang="ja-JP" sz="2000" b="1" dirty="0" smtClean="0">
              <a:solidFill>
                <a:srgbClr val="FFFF01"/>
              </a:solidFill>
              <a:ea typeface="HGｺﾞｼｯｸE" panose="020B0909000000000000" pitchFamily="49" charset="-128"/>
            </a:endParaRPr>
          </a:p>
        </p:txBody>
      </p:sp>
      <p:pic>
        <p:nvPicPr>
          <p:cNvPr id="32" name="Picture 4" descr="ãä½å¹¹ãã¬ã¼ãã³ã°ãããªã¼ãã®ç»åæ¤ç´¢çµæ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338" y="9942033"/>
            <a:ext cx="691526" cy="63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59" b="96789" l="7143" r="94643">
                        <a14:foregroundMark x1="58482" y1="6881" x2="58482" y2="6881"/>
                        <a14:foregroundMark x1="70536" y1="15138" x2="70536" y2="15138"/>
                        <a14:foregroundMark x1="81250" y1="28899" x2="81250" y2="28899"/>
                        <a14:foregroundMark x1="51339" y1="62385" x2="51339" y2="62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96558">
            <a:off x="2114753" y="7491337"/>
            <a:ext cx="804586" cy="78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35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132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ＤＦＰ極太丸ゴシック体</vt:lpstr>
      <vt:lpstr>HGP創英角ｺﾞｼｯｸUB</vt:lpstr>
      <vt:lpstr>HGSｺﾞｼｯｸE</vt:lpstr>
      <vt:lpstr>HGｺﾞｼｯｸE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　裕亮</dc:creator>
  <cp:lastModifiedBy>平 俊之</cp:lastModifiedBy>
  <cp:revision>43</cp:revision>
  <cp:lastPrinted>2019-10-07T08:22:31Z</cp:lastPrinted>
  <dcterms:created xsi:type="dcterms:W3CDTF">2018-11-10T06:30:36Z</dcterms:created>
  <dcterms:modified xsi:type="dcterms:W3CDTF">2019-12-01T04:29:55Z</dcterms:modified>
</cp:coreProperties>
</file>